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3" r:id="rId5"/>
    <p:sldId id="278" r:id="rId6"/>
    <p:sldId id="272" r:id="rId7"/>
    <p:sldId id="296" r:id="rId8"/>
    <p:sldId id="297" r:id="rId9"/>
    <p:sldId id="298" r:id="rId10"/>
    <p:sldId id="300" r:id="rId11"/>
    <p:sldId id="267" r:id="rId12"/>
    <p:sldId id="284" r:id="rId13"/>
    <p:sldId id="258" r:id="rId14"/>
    <p:sldId id="295" r:id="rId15"/>
    <p:sldId id="274" r:id="rId16"/>
    <p:sldId id="277" r:id="rId17"/>
    <p:sldId id="280" r:id="rId18"/>
    <p:sldId id="257" r:id="rId19"/>
    <p:sldId id="261" r:id="rId20"/>
    <p:sldId id="260" r:id="rId21"/>
    <p:sldId id="259" r:id="rId22"/>
    <p:sldId id="262" r:id="rId23"/>
    <p:sldId id="263" r:id="rId24"/>
    <p:sldId id="264" r:id="rId25"/>
    <p:sldId id="26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79" r:id="rId35"/>
    <p:sldId id="282" r:id="rId36"/>
    <p:sldId id="281" r:id="rId37"/>
    <p:sldId id="294" r:id="rId38"/>
    <p:sldId id="283" r:id="rId39"/>
    <p:sldId id="285" r:id="rId40"/>
    <p:sldId id="299" r:id="rId41"/>
    <p:sldId id="302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BE88-8E54-4A51-82DF-DD91CFE4F3BF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EEE89-5564-486F-9E86-1CD49B83B7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30425"/>
            <a:ext cx="7958166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Звонкие согласные звуки Г - </a:t>
            </a:r>
            <a:r>
              <a:rPr lang="ru-RU" b="1" dirty="0" err="1" smtClean="0">
                <a:solidFill>
                  <a:srgbClr val="C00000"/>
                </a:solidFill>
              </a:rPr>
              <a:t>Гь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3429000"/>
            <a:ext cx="3214710" cy="22098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МБДОУ № 10 «Золушка»,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   Иванова О.Ф.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28"/>
            <a:ext cx="150019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99524" cy="207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429388" y="3429000"/>
            <a:ext cx="114300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85728"/>
            <a:ext cx="10395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1472" y="3929066"/>
            <a:ext cx="2038374" cy="195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02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428604"/>
            <a:ext cx="2146595" cy="1585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НАЗОВИ УДАРНЫЙ СЛОГ: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ГВОЗ</a:t>
            </a:r>
            <a:r>
              <a:rPr lang="ru-RU" b="1" u="sng" dirty="0" smtClean="0">
                <a:solidFill>
                  <a:srgbClr val="002060"/>
                </a:solidFill>
              </a:rPr>
              <a:t>ДИ</a:t>
            </a:r>
            <a:r>
              <a:rPr lang="ru-RU" b="1" dirty="0" smtClean="0">
                <a:solidFill>
                  <a:srgbClr val="C00000"/>
                </a:solidFill>
              </a:rPr>
              <a:t>КИ - </a:t>
            </a:r>
            <a:r>
              <a:rPr lang="ru-RU" b="1" u="sng" dirty="0" smtClean="0">
                <a:solidFill>
                  <a:srgbClr val="002060"/>
                </a:solidFill>
              </a:rPr>
              <a:t>ГВОЗ</a:t>
            </a:r>
            <a:r>
              <a:rPr lang="ru-RU" b="1" dirty="0" smtClean="0">
                <a:solidFill>
                  <a:srgbClr val="C00000"/>
                </a:solidFill>
              </a:rPr>
              <a:t>ДИКИ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4412" y="2285992"/>
            <a:ext cx="53578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1026211" cy="12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357298"/>
            <a:ext cx="1214446" cy="143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500570"/>
            <a:ext cx="1214446" cy="143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857496"/>
            <a:ext cx="1214446" cy="143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500570"/>
            <a:ext cx="1214446" cy="143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13275" y="2959295"/>
            <a:ext cx="1214446" cy="143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78"/>
          </a:xfrm>
        </p:spPr>
        <p:txBody>
          <a:bodyPr>
            <a:normAutofit/>
          </a:bodyPr>
          <a:lstStyle/>
          <a:p>
            <a:r>
              <a:rPr lang="ru-RU" b="1" smtClean="0">
                <a:solidFill>
                  <a:srgbClr val="0070C0"/>
                </a:solidFill>
              </a:rPr>
              <a:t>Жил, да был весёлый гном</a:t>
            </a:r>
            <a:br>
              <a:rPr lang="ru-RU" b="1" smtClean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142984"/>
            <a:ext cx="6000792" cy="5715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Он в саду построил дом.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Гном не научился говорить. Давайте поучим его произносить слоги                                                   С твёрдым согласным  звуком   Г  :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ГНО- ГНА-ГНЫ,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ГНУ, - ГНЭ –ГНО.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785926"/>
            <a:ext cx="2857520" cy="45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9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</a:rPr>
              <a:t>Мягкий согласный звук </a:t>
            </a:r>
            <a:r>
              <a:rPr lang="ru-RU" sz="7200" dirty="0" smtClean="0"/>
              <a:t>[ </a:t>
            </a:r>
            <a:r>
              <a:rPr lang="ru-RU" sz="7200" b="1" dirty="0" smtClean="0">
                <a:solidFill>
                  <a:srgbClr val="00B050"/>
                </a:solidFill>
              </a:rPr>
              <a:t>Г</a:t>
            </a:r>
            <a:r>
              <a:rPr lang="ru-RU" sz="7200" dirty="0" smtClean="0"/>
              <a:t>`]. </a:t>
            </a:r>
            <a:r>
              <a:rPr lang="ru-RU" sz="7200" b="1" dirty="0" smtClean="0">
                <a:solidFill>
                  <a:srgbClr val="00B050"/>
                </a:solidFill>
              </a:rPr>
              <a:t/>
            </a:r>
            <a:br>
              <a:rPr lang="ru-RU" sz="7200" b="1" dirty="0" smtClean="0">
                <a:solidFill>
                  <a:srgbClr val="00B050"/>
                </a:solidFill>
              </a:rPr>
            </a:br>
            <a:endParaRPr lang="ru-RU" sz="72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2643182"/>
            <a:ext cx="3929090" cy="4000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Пошёл гномик </a:t>
            </a:r>
            <a:r>
              <a:rPr lang="ru-RU" b="1" dirty="0" err="1" smtClean="0">
                <a:solidFill>
                  <a:srgbClr val="C00000"/>
                </a:solidFill>
              </a:rPr>
              <a:t>Геша</a:t>
            </a:r>
            <a:r>
              <a:rPr lang="ru-RU" b="1" dirty="0" smtClean="0">
                <a:solidFill>
                  <a:srgbClr val="C00000"/>
                </a:solidFill>
              </a:rPr>
              <a:t> пасти гусят.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Давайте поучим его произносить слоги                                                   С мягким согласным  звуком </a:t>
            </a:r>
          </a:p>
          <a:p>
            <a:pPr>
              <a:buNone/>
            </a:pPr>
            <a:r>
              <a:rPr lang="ru-RU" dirty="0" smtClean="0"/>
              <a:t>[ </a:t>
            </a:r>
            <a:r>
              <a:rPr lang="ru-RU" b="1" dirty="0" smtClean="0">
                <a:solidFill>
                  <a:srgbClr val="00B050"/>
                </a:solidFill>
              </a:rPr>
              <a:t>Г</a:t>
            </a:r>
            <a:r>
              <a:rPr lang="ru-RU" dirty="0" smtClean="0"/>
              <a:t>`]</a:t>
            </a:r>
            <a:r>
              <a:rPr lang="ru-RU" b="1" dirty="0" smtClean="0">
                <a:solidFill>
                  <a:srgbClr val="00B050"/>
                </a:solidFill>
              </a:rPr>
              <a:t>: </a:t>
            </a:r>
            <a:r>
              <a:rPr lang="ru-RU" b="1" dirty="0" smtClean="0">
                <a:solidFill>
                  <a:srgbClr val="0070C0"/>
                </a:solidFill>
              </a:rPr>
              <a:t>ГИ-ГЕ-ГЯ-ГЁ, ГЮ.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428868"/>
            <a:ext cx="28289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 пошёл гном Гоша пасти гусей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«Га-га-га» -  гогочет гусь.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4329114" cy="484030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Гоготать </a:t>
            </a:r>
            <a:r>
              <a:rPr lang="ru-RU" b="1" dirty="0">
                <a:solidFill>
                  <a:srgbClr val="C00000"/>
                </a:solidFill>
              </a:rPr>
              <a:t>и я учусь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Гусь: ГА - ГА –ГА.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а  гусёнок – ГЯ-ГЯ-ГЯ.</a:t>
            </a:r>
            <a:endParaRPr lang="ru-RU" b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00174"/>
            <a:ext cx="4143404" cy="500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143248"/>
            <a:ext cx="2982918" cy="315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«Посчитай-ка»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Чистоговорки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5072066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ГЫ – ГЫ- ГЫ, ГЫ – ГЫ- ГЫ,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В ЛЕСУ ВЫРОСЛИ ГРИБЫ,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ГЫ – ГЫ- ГЫ,  ГЫ – ГЫ- ГЫ, СОБЕРУ Я ВСЕ ГРИБЫ.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ГИ- ГИ -ГИ, ГИ- ГИ -ГИ,                          ЗА ГРИБАМИ НЕ БЕГИ.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310608"/>
            <a:ext cx="3500462" cy="456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000636"/>
            <a:ext cx="3000396" cy="13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543296" cy="3440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Символ мягкого согласного звука [Г`]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Обозначаем зелёной фишкой.</a:t>
            </a:r>
            <a:r>
              <a:rPr lang="ru-RU" sz="3100" b="1" dirty="0" smtClean="0"/>
              <a:t>– «Гномик» - сыплет зелёный горошек: </a:t>
            </a:r>
            <a:r>
              <a:rPr lang="ru-RU" sz="3100" b="1" dirty="0" err="1" smtClean="0"/>
              <a:t>Гь</a:t>
            </a:r>
            <a:r>
              <a:rPr lang="ru-RU" sz="3100" b="1" dirty="0" smtClean="0"/>
              <a:t> –</a:t>
            </a:r>
            <a:r>
              <a:rPr lang="ru-RU" sz="3100" b="1" dirty="0" err="1" smtClean="0"/>
              <a:t>Гь</a:t>
            </a:r>
            <a:r>
              <a:rPr lang="ru-RU" sz="3100" b="1" dirty="0" smtClean="0"/>
              <a:t> –</a:t>
            </a:r>
            <a:r>
              <a:rPr lang="ru-RU" sz="3100" b="1" dirty="0" err="1" smtClean="0"/>
              <a:t>Гь</a:t>
            </a:r>
            <a:r>
              <a:rPr lang="ru-RU" sz="3100" b="1" dirty="0" smtClean="0"/>
              <a:t>.</a:t>
            </a:r>
            <a:br>
              <a:rPr lang="ru-RU" sz="3100" b="1" dirty="0" smtClean="0"/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3857628"/>
            <a:ext cx="3857620" cy="226853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Отгадай загадку.          </a:t>
            </a:r>
            <a:r>
              <a:rPr lang="ru-RU" b="1" dirty="0" smtClean="0">
                <a:solidFill>
                  <a:srgbClr val="0070C0"/>
                </a:solidFill>
              </a:rPr>
              <a:t>Назови первый звук в </a:t>
            </a:r>
            <a:r>
              <a:rPr lang="ru-RU" b="1" dirty="0" err="1" smtClean="0">
                <a:solidFill>
                  <a:srgbClr val="0070C0"/>
                </a:solidFill>
              </a:rPr>
              <a:t>слове</a:t>
            </a:r>
            <a:r>
              <a:rPr lang="ru-RU" b="1" dirty="0" err="1" smtClean="0">
                <a:solidFill>
                  <a:srgbClr val="002060"/>
                </a:solidFill>
              </a:rPr>
              <a:t>Голова</a:t>
            </a:r>
            <a:r>
              <a:rPr lang="ru-RU" b="1" dirty="0" smtClean="0">
                <a:solidFill>
                  <a:srgbClr val="002060"/>
                </a:solidFill>
              </a:rPr>
              <a:t> на ножке.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голове горошки.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786346" cy="631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Характеристика                                                мягкого согласного звука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 – </a:t>
            </a:r>
            <a:r>
              <a:rPr lang="ru-RU" b="1" dirty="0" err="1" smtClean="0">
                <a:solidFill>
                  <a:srgbClr val="00B050"/>
                </a:solidFill>
              </a:rPr>
              <a:t>Г</a:t>
            </a:r>
            <a:r>
              <a:rPr lang="ru-RU" b="1" dirty="0" err="1" smtClean="0">
                <a:solidFill>
                  <a:srgbClr val="0070C0"/>
                </a:solidFill>
              </a:rPr>
              <a:t>ь</a:t>
            </a:r>
            <a:r>
              <a:rPr lang="ru-RU" b="1" dirty="0" smtClean="0">
                <a:solidFill>
                  <a:srgbClr val="0070C0"/>
                </a:solidFill>
              </a:rPr>
              <a:t>, Г – </a:t>
            </a:r>
            <a:r>
              <a:rPr lang="ru-RU" b="1" dirty="0" err="1" smtClean="0">
                <a:solidFill>
                  <a:srgbClr val="00B050"/>
                </a:solidFill>
              </a:rPr>
              <a:t>Г</a:t>
            </a:r>
            <a:r>
              <a:rPr lang="ru-RU" b="1" dirty="0" err="1" smtClean="0">
                <a:solidFill>
                  <a:srgbClr val="0070C0"/>
                </a:solidFill>
              </a:rPr>
              <a:t>ь</a:t>
            </a:r>
            <a:r>
              <a:rPr lang="ru-RU" b="1" dirty="0" smtClean="0">
                <a:solidFill>
                  <a:srgbClr val="0070C0"/>
                </a:solidFill>
              </a:rPr>
              <a:t> /</a:t>
            </a:r>
            <a:r>
              <a:rPr lang="ru-RU" b="1" dirty="0" smtClean="0">
                <a:solidFill>
                  <a:srgbClr val="C00000"/>
                </a:solidFill>
              </a:rPr>
              <a:t>твёрдо-мягко,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Чем похожи  ЗВУКИ?  </a:t>
            </a:r>
            <a:r>
              <a:rPr lang="ru-RU" b="1" dirty="0" smtClean="0">
                <a:solidFill>
                  <a:srgbClr val="0070C0"/>
                </a:solidFill>
              </a:rPr>
              <a:t>- Чем отличаются?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883761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Учим загадку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18650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Я под шапкою цветной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ноге стою одной,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 меня свои повадки,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Я всегда играю в прятки.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714488"/>
            <a:ext cx="402633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Г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r>
              <a:rPr lang="ru-RU" b="1" dirty="0" smtClean="0">
                <a:solidFill>
                  <a:srgbClr val="92D050"/>
                </a:solidFill>
              </a:rPr>
              <a:t>Т</a:t>
            </a:r>
            <a:r>
              <a:rPr lang="ru-RU" b="1" dirty="0" smtClean="0">
                <a:solidFill>
                  <a:srgbClr val="FF0000"/>
                </a:solidFill>
              </a:rPr>
              <a:t>Е-</a:t>
            </a:r>
            <a:r>
              <a:rPr lang="ru-RU" b="1" dirty="0" smtClean="0">
                <a:solidFill>
                  <a:srgbClr val="92D050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2285992"/>
            <a:ext cx="76446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ГДЕ ТЫ, ДЕДУШКА, МОЛЧОК?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829048" cy="461488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err="1" smtClean="0"/>
              <a:t>Чики-чики</a:t>
            </a:r>
            <a:r>
              <a:rPr lang="ru-RU" dirty="0" smtClean="0"/>
              <a:t>, </a:t>
            </a:r>
            <a:r>
              <a:rPr lang="ru-RU" dirty="0" err="1" smtClean="0"/>
              <a:t>чики-чок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Где ты дедушка Молчок?</a:t>
            </a:r>
          </a:p>
          <a:p>
            <a:pPr>
              <a:buNone/>
            </a:pPr>
            <a:r>
              <a:rPr lang="ru-RU" dirty="0" err="1" smtClean="0"/>
              <a:t>По-мол-чим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Слышишь, добрый старичок.</a:t>
            </a:r>
          </a:p>
          <a:p>
            <a:pPr>
              <a:buNone/>
            </a:pPr>
            <a:r>
              <a:rPr lang="ru-RU" dirty="0" err="1" smtClean="0"/>
              <a:t>Ти-ши-на</a:t>
            </a:r>
            <a:r>
              <a:rPr lang="ru-RU" dirty="0" smtClean="0"/>
              <a:t>… Пришёл Молчок.</a:t>
            </a:r>
          </a:p>
          <a:p>
            <a:pPr>
              <a:buNone/>
            </a:pPr>
            <a:r>
              <a:rPr lang="ru-RU" dirty="0" smtClean="0"/>
              <a:t>Не спугни его, смотри,</a:t>
            </a:r>
          </a:p>
          <a:p>
            <a:pPr>
              <a:buNone/>
            </a:pPr>
            <a:r>
              <a:rPr lang="ru-RU" dirty="0" err="1" smtClean="0"/>
              <a:t>Ни-че-го</a:t>
            </a:r>
            <a:r>
              <a:rPr lang="ru-RU" dirty="0" smtClean="0"/>
              <a:t> не говори, тсс!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214422"/>
            <a:ext cx="43832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ПТИЧЬЕ  ГНЕЗДО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79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Без рук,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без </a:t>
            </a:r>
            <a:r>
              <a:rPr lang="ru-RU" b="1" dirty="0" err="1" smtClean="0">
                <a:solidFill>
                  <a:srgbClr val="0070C0"/>
                </a:solidFill>
              </a:rPr>
              <a:t>топорёнка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построена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избёнка.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357298"/>
            <a:ext cx="538496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Скороговорка.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2886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>
                <a:solidFill>
                  <a:srgbClr val="0070C0"/>
                </a:solidFill>
              </a:rPr>
              <a:t>грязи у Олега увязла телега.                                                             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Сидеть </a:t>
            </a:r>
            <a:r>
              <a:rPr lang="ru-RU" b="1" dirty="0">
                <a:solidFill>
                  <a:srgbClr val="0070C0"/>
                </a:solidFill>
              </a:rPr>
              <a:t>бы Олегу до самого снега.   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Ты </a:t>
            </a:r>
            <a:r>
              <a:rPr lang="ru-RU" b="1" dirty="0">
                <a:solidFill>
                  <a:srgbClr val="0070C0"/>
                </a:solidFill>
              </a:rPr>
              <a:t>выйдешь из круга и выручишь друга:                                                 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Доставишь  </a:t>
            </a:r>
            <a:r>
              <a:rPr lang="ru-RU" b="1" dirty="0">
                <a:solidFill>
                  <a:srgbClr val="0070C0"/>
                </a:solidFill>
              </a:rPr>
              <a:t>к ночлегу телегу Олега!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8643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ГНОМ И ГРОМ.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8543"/>
            <a:ext cx="3929058" cy="676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14282" y="1142984"/>
            <a:ext cx="5429288" cy="45005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лесу, и возле дома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Умный гном боится Грома!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Загрохочет в тучах Гром.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Умный гном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сейчас же в дом.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Ведь всегда у Гнома дома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Есть Громоотвод от Грома!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0"/>
            <a:ext cx="3143240" cy="20002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Гном Гоша и волшебная палочка.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21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86446" y="1600200"/>
            <a:ext cx="2900354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5572132" y="2071678"/>
            <a:ext cx="3571868" cy="4786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Однажды на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лесной полянке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играли зверята.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Они так расшалились,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что разбудили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лесного волшебника –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Гнома Гошу. Все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Дружно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поздоровались с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ним. Только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обезьянка отвернулась.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428604"/>
            <a:ext cx="3971924" cy="5697559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Гном Гоша с помощью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волшебной палочки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превратил Обезьянку в гриб.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Зверята стали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просить прощения за  Обезьянку.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Гном Гоша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простил её …</a:t>
            </a:r>
            <a:endParaRPr lang="ru-RU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3357586" cy="381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500062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…</a:t>
            </a:r>
            <a:r>
              <a:rPr lang="ru-RU" b="1" dirty="0" smtClean="0">
                <a:solidFill>
                  <a:srgbClr val="C00000"/>
                </a:solidFill>
              </a:rPr>
              <a:t>И снова оживил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928670"/>
            <a:ext cx="4543428" cy="535785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Обезьянка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поняла свою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Ошибку, извинилась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и всегда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была вежливой, 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0070C0"/>
                </a:solidFill>
              </a:rPr>
              <a:t>всегда первой</a:t>
            </a:r>
            <a:r>
              <a:rPr lang="ru-RU" b="1" dirty="0" smtClean="0">
                <a:solidFill>
                  <a:srgbClr val="0070C0"/>
                </a:solidFill>
              </a:rPr>
              <a:t> здоровалась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 окружающими.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1406" y="500042"/>
            <a:ext cx="442915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ГНОМ И ДОМ.  </a:t>
            </a:r>
            <a:r>
              <a:rPr lang="ru-RU" sz="1600" b="1" dirty="0" smtClean="0">
                <a:solidFill>
                  <a:srgbClr val="C00000"/>
                </a:solidFill>
              </a:rPr>
              <a:t>И. ЛОПУХИНА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1"/>
            <a:ext cx="8543956" cy="107156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Жил да был весёлый гном.  Он в лесу построил …  (дом).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Рядом жил поменьше гномик. Под кустом он сделал … (домик).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7500990" cy="49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4398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Самый маленький </a:t>
            </a:r>
            <a:r>
              <a:rPr lang="ru-RU" sz="3200" b="1" u="sng" dirty="0" err="1" smtClean="0">
                <a:solidFill>
                  <a:srgbClr val="0070C0"/>
                </a:solidFill>
              </a:rPr>
              <a:t>гномишко</a:t>
            </a:r>
            <a:r>
              <a:rPr lang="ru-RU" sz="3200" b="1" u="sng" dirty="0" smtClean="0">
                <a:solidFill>
                  <a:srgbClr val="0070C0"/>
                </a:solidFill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</a:rPr>
              <a:t>                                                    под грибом сложил…        (домишко).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238642" cy="488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071942"/>
            <a:ext cx="3466316" cy="223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500562" cy="294004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Старый, мудрый гном – </a:t>
            </a:r>
            <a:r>
              <a:rPr lang="ru-RU" sz="3200" dirty="0" err="1" smtClean="0"/>
              <a:t>гномище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Выстроил большой…(домище).</a:t>
            </a:r>
            <a:br>
              <a:rPr lang="ru-RU" sz="3200" dirty="0" smtClean="0"/>
            </a:br>
            <a:r>
              <a:rPr lang="ru-RU" sz="3200" dirty="0" smtClean="0"/>
              <a:t>Был он стар и был он сед и большой был…(домосед)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33984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35080"/>
            <a:ext cx="4714876" cy="64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071810"/>
            <a:ext cx="2714644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 за печкой, за трубой жил у гнома …(домовой). Очень строгий, деловитый, аккуратный.. (</a:t>
            </a:r>
            <a:r>
              <a:rPr lang="ru-RU" sz="3200" dirty="0" err="1" smtClean="0"/>
              <a:t>домивитый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16282"/>
            <a:ext cx="6232035" cy="505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Символ твёрдого согласного звука [Г]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Обозначаем синей фишкой.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757478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Гуси  весело гогочут: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ГА – ГА – ГА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71612"/>
            <a:ext cx="5786446" cy="465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500438"/>
            <a:ext cx="74239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429000"/>
            <a:ext cx="66815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357562"/>
            <a:ext cx="714380" cy="6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Мох, калину, зверобой –                                      всё из леса нёс…(</a:t>
            </a:r>
            <a:r>
              <a:rPr lang="ru-RU" b="1" dirty="0" smtClean="0">
                <a:solidFill>
                  <a:srgbClr val="0070C0"/>
                </a:solidFill>
              </a:rPr>
              <a:t>домой)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357298"/>
            <a:ext cx="614363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779145" cy="7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286124"/>
            <a:ext cx="779145" cy="7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57356" y="3286124"/>
            <a:ext cx="792491" cy="7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643174" y="3286124"/>
            <a:ext cx="792491" cy="7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214818"/>
            <a:ext cx="1223241" cy="24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71604" y="4405308"/>
            <a:ext cx="1053251" cy="24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714488"/>
            <a:ext cx="3005607" cy="15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Есть любил он суп вчерашний,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Пил он только квас…(</a:t>
            </a:r>
            <a:r>
              <a:rPr lang="ru-RU" b="1" dirty="0" smtClean="0">
                <a:solidFill>
                  <a:srgbClr val="C00000"/>
                </a:solidFill>
              </a:rPr>
              <a:t>домашний</a:t>
            </a:r>
            <a:r>
              <a:rPr lang="ru-RU" b="1" dirty="0" smtClean="0">
                <a:solidFill>
                  <a:srgbClr val="0070C0"/>
                </a:solidFill>
              </a:rPr>
              <a:t>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7256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2297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Вечером привык встречаться гном с любимым … (домочадцем).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Вместе посмотреть кино,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Поиграть с ним в ...(домино)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14818"/>
            <a:ext cx="8229600" cy="191134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285992"/>
            <a:ext cx="5643602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16168">
            <a:off x="7016736" y="5119022"/>
            <a:ext cx="1984073" cy="12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17035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2443645" cy="228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2643182"/>
            <a:ext cx="9810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214290"/>
            <a:ext cx="1247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57422" y="428604"/>
            <a:ext cx="471490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0"/>
            <a:ext cx="8229600" cy="3071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Каждый день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соседи-гномы                                  навещали деде ..(дома)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Всех встречал радушно гном,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любили этот …(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дом).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20113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Щенок</a:t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ГИША.</a:t>
            </a:r>
            <a:br>
              <a:rPr lang="ru-RU" b="1" dirty="0" smtClean="0">
                <a:solidFill>
                  <a:srgbClr val="00B05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2757478" cy="3697295"/>
          </a:xfrm>
        </p:spPr>
        <p:txBody>
          <a:bodyPr/>
          <a:lstStyle/>
          <a:p>
            <a:pPr>
              <a:buNone/>
            </a:pPr>
            <a:r>
              <a:rPr lang="ru-RU" b="1" dirty="0" err="1" smtClean="0">
                <a:solidFill>
                  <a:srgbClr val="00B0F0"/>
                </a:solidFill>
              </a:rPr>
              <a:t>Гиша</a:t>
            </a:r>
            <a:r>
              <a:rPr lang="ru-RU" b="1" dirty="0" smtClean="0">
                <a:solidFill>
                  <a:srgbClr val="00B0F0"/>
                </a:solidFill>
              </a:rPr>
              <a:t>  ВЕСЕЛО ХОХОЧЕТ: 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Гь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Гь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Ги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Гь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Гь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Ги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</a:p>
          <a:p>
            <a:pPr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357166"/>
            <a:ext cx="5000660" cy="594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5072074"/>
            <a:ext cx="1300193" cy="12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257174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ГА-ГА-ГА – ЗИМОЙ БЕЛЫЕ СНЕГА,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ГУ-ГУ-ГУ – Я КАТАЮСЬ НА СНЕГУ.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ГА-ГА-ГА  - ДОМА СЪЕМ Я ПИРОГА.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ГУ-ГУ-ГУ – Я ДОМОЙ СКОРЕЙ БЕГУ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8215370" cy="43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90" y="517523"/>
            <a:ext cx="5429256" cy="5911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ГЫ – ГЫ- ГЫ, ГЫ – ГЫ- ГЫ, В ЛЕСУ ВЫРОСЛИ ГРИБЫ,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ГЫ – ГЫ- ГЫ,  ГЫ – ГЫ- ГЫ, СОБЕРУ Я ВСЕ ГРИБЫ.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ГИ- ГИ -ГИ, ГИ- ГИ -ГИ,                                         ЗА ГРИБАМИ НЕ БЕГИ.                                                                                                                                       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142984"/>
            <a:ext cx="3929058" cy="512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«Посчитай-ка»</a:t>
            </a:r>
            <a:endParaRPr lang="ru-RU" dirty="0"/>
          </a:p>
        </p:txBody>
      </p:sp>
      <p:pic>
        <p:nvPicPr>
          <p:cNvPr id="922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3116"/>
            <a:ext cx="1749455" cy="207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571612"/>
            <a:ext cx="2251083" cy="266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643314"/>
            <a:ext cx="2233624" cy="264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500174"/>
            <a:ext cx="2662252" cy="315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429132"/>
            <a:ext cx="1465265" cy="173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286256"/>
            <a:ext cx="1928826" cy="228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Повтори похожие слова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186106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МОТОК-КАТОК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МОТОК-ПОТОК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БАТОН –БУТОН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БУДКА- ДУДКА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УТКА- ДУДКА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ВАТКА-ВЕТКА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ТОЧКА-ДОЧКА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БЕТОН – ВАГОН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643050"/>
            <a:ext cx="48653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«Мой, моя, моё». </a:t>
            </a:r>
            <a:r>
              <a:rPr lang="ru-RU" b="1" dirty="0" smtClean="0">
                <a:solidFill>
                  <a:srgbClr val="0070C0"/>
                </a:solidFill>
              </a:rPr>
              <a:t>Назови предметы на картинке про которые мы так говорим.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870028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Характеристика твёрдого согласного  звука 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Губы и зубы открыты  и не мешают произносить звук.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Произносится отрывисто.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Что мешает воздуху выходить изо рта?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357562"/>
            <a:ext cx="883761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74638"/>
            <a:ext cx="390048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ГРУША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40878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214422"/>
            <a:ext cx="3357586" cy="507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26252"/>
            <a:ext cx="7500990" cy="38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14290"/>
            <a:ext cx="4852940" cy="115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571744"/>
            <a:ext cx="642942" cy="94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86932" y="5000636"/>
            <a:ext cx="325644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263" y="1600200"/>
            <a:ext cx="33094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600200"/>
            <a:ext cx="4500562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ГО-ГО-ГО, ГО-ГО-ГО –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ГУСЫНЯ СЪЕЛА ВЕСЬ ГОРОХ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8675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0"/>
            <a:ext cx="8572560" cy="25717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ГА – ГА -  ГА, ГА-ГА - ГА,  ВЫШЛИ ГУСИ НА ЛУГА,                                                                                                  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ГО – ГО-ГО – ГОГОЧЕТ  ГУСЬ, ГОГОТАТЬ И Я УЧУСЬ. </a:t>
            </a: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              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ГУ-ГУ –ГУ,  ГУ- ГУ –ГУ,  ТРАВКУ ЩИПЛЮТ НА ЛУГУ.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ГО – ГО-ГО, ГО – ГО-ГО – ХОДИТ СОЛНЦЕ ВЫСОКО. </a:t>
            </a:r>
            <a:r>
              <a:rPr lang="ru-RU" sz="2800" b="1" dirty="0" smtClean="0">
                <a:solidFill>
                  <a:srgbClr val="0070C0"/>
                </a:solidFill>
              </a:rPr>
              <a:t>ГУ-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ГУ –ГУ,  ГУ- ГУ –ГУ- много пчёлок на лугу.</a:t>
            </a:r>
          </a:p>
          <a:p>
            <a:pPr>
              <a:buNone/>
            </a:pP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491646"/>
            <a:ext cx="9144000" cy="33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5720" y="2714620"/>
            <a:ext cx="1571604" cy="18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500430" y="2714620"/>
            <a:ext cx="1571604" cy="18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2928934"/>
            <a:ext cx="1571604" cy="186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29679" cy="331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ПОМЕНЯЙ БУКВЫ МЕСТАМИ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285860"/>
            <a:ext cx="9144032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Между словами – расстояние.</a:t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Назови ударный слог,                            </a:t>
            </a:r>
            <a:r>
              <a:rPr lang="ru-RU" sz="3600" b="1" i="1" dirty="0" smtClean="0">
                <a:solidFill>
                  <a:srgbClr val="0070C0"/>
                </a:solidFill>
              </a:rPr>
              <a:t>ударный гласный звук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1810"/>
            <a:ext cx="87154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809</Words>
  <Application>Microsoft Office PowerPoint</Application>
  <PresentationFormat>Экран (4:3)</PresentationFormat>
  <Paragraphs>146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Звонкие согласные звуки Г - Гь</vt:lpstr>
      <vt:lpstr>ГДЕ ТЫ, ДЕДУШКА, МОЛЧОК?</vt:lpstr>
      <vt:lpstr>Символ твёрдого согласного звука [Г] Обозначаем синей фишкой.</vt:lpstr>
      <vt:lpstr>Характеристика твёрдого согласного  звука Г.</vt:lpstr>
      <vt:lpstr>Слайд 5</vt:lpstr>
      <vt:lpstr>.</vt:lpstr>
      <vt:lpstr>Слайд 7</vt:lpstr>
      <vt:lpstr>ПОМЕНЯЙ БУКВЫ МЕСТАМИ  </vt:lpstr>
      <vt:lpstr>Между словами – расстояние. Назови ударный слог,                            ударный гласный звук</vt:lpstr>
      <vt:lpstr> НАЗОВИ УДАРНЫЙ СЛОГ:                        ГВОЗДИКИ - ГВОЗДИКИ</vt:lpstr>
      <vt:lpstr>Жил, да был весёлый гном </vt:lpstr>
      <vt:lpstr>Мягкий согласный звук [ Г`].  </vt:lpstr>
      <vt:lpstr>И пошёл гном Гоша пасти гусей                                              «Га-га-га» -  гогочет гусь. </vt:lpstr>
      <vt:lpstr>«Посчитай-ка»</vt:lpstr>
      <vt:lpstr>Чистоговорки</vt:lpstr>
      <vt:lpstr>Символ мягкого согласного звука [Г`] Обозначаем зелёной фишкой.– «Гномик» - сыплет зелёный горошек: Гь –Гь –Гь. </vt:lpstr>
      <vt:lpstr>Характеристика                                                мягкого согласного звука </vt:lpstr>
      <vt:lpstr>Учим загадку</vt:lpstr>
      <vt:lpstr>ГАН-ТЕ-ЛИ</vt:lpstr>
      <vt:lpstr>ПТИЧЬЕ  ГНЕЗДО</vt:lpstr>
      <vt:lpstr>Скороговорка. </vt:lpstr>
      <vt:lpstr>ГНОМ И ГРОМ.</vt:lpstr>
      <vt:lpstr>Гном Гоша и волшебная палочка.</vt:lpstr>
      <vt:lpstr>.</vt:lpstr>
      <vt:lpstr>…И снова оживил. </vt:lpstr>
      <vt:lpstr>ГНОМ И ДОМ.  И. ЛОПУХИНА</vt:lpstr>
      <vt:lpstr>Самый маленький гномишко                                                       под грибом сложил…        (домишко).</vt:lpstr>
      <vt:lpstr>Старый, мудрый гном – гномище Выстроил большой…(домище). Был он стар и был он сед и большой был…(домосед)</vt:lpstr>
      <vt:lpstr>А за печкой, за трубой жил у гнома …(домовой). Очень строгий, деловитый, аккуратный.. (домивитый)</vt:lpstr>
      <vt:lpstr>Мох, калину, зверобой –                                      всё из леса нёс…(домой)</vt:lpstr>
      <vt:lpstr>Есть любил он суп вчерашний, Пил он только квас…(домашний)</vt:lpstr>
      <vt:lpstr>Вечером привык встречаться гном с любимым … (домочадцем).                              Вместе посмотреть кино, Поиграть с ним в ...(домино) </vt:lpstr>
      <vt:lpstr>.</vt:lpstr>
      <vt:lpstr>Щенок ГИША. </vt:lpstr>
      <vt:lpstr>.</vt:lpstr>
      <vt:lpstr>.</vt:lpstr>
      <vt:lpstr>«Посчитай-ка»</vt:lpstr>
      <vt:lpstr>Повтори похожие слова</vt:lpstr>
      <vt:lpstr>«Мой, моя, моё». Назови предметы на картинке про которые мы так говорим.</vt:lpstr>
      <vt:lpstr>ГРУША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Звонкие согласные звуки Г-Гь</dc:title>
  <dc:creator>111</dc:creator>
  <cp:lastModifiedBy>111</cp:lastModifiedBy>
  <cp:revision>58</cp:revision>
  <dcterms:created xsi:type="dcterms:W3CDTF">2019-10-13T11:00:21Z</dcterms:created>
  <dcterms:modified xsi:type="dcterms:W3CDTF">2020-05-05T12:24:57Z</dcterms:modified>
</cp:coreProperties>
</file>